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7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Bahnschrift" panose="020B0502040204020203" pitchFamily="34" charset="0"/>
      <p:regular r:id="rId24"/>
      <p:bold r:id="rId25"/>
    </p:embeddedFont>
    <p:embeddedFont>
      <p:font typeface="Bahnschrift SemiBold" panose="020B0502040204020203" pitchFamily="34" charset="0"/>
      <p:bold r:id="rId26"/>
    </p:embeddedFont>
    <p:embeddedFont>
      <p:font typeface="Bahnschrift SemiLight" panose="020B0502040204020203" pitchFamily="3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88953554718706E-2"/>
          <c:y val="0.12852230739142764"/>
          <c:w val="0.89585549088972571"/>
          <c:h val="0.7107565535014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H. Ádám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0.15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5-40E8-9B6B-7566F890308E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D. Milán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Munka1!$C$2:$C$4</c:f>
              <c:numCache>
                <c:formatCode>0%</c:formatCode>
                <c:ptCount val="3"/>
                <c:pt idx="0">
                  <c:v>0.7</c:v>
                </c:pt>
                <c:pt idx="1">
                  <c:v>0.25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5-40E8-9B6B-7566F890308E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B. Milán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Munka1!$D$2:$D$4</c:f>
              <c:numCache>
                <c:formatCode>0%</c:formatCode>
                <c:ptCount val="3"/>
                <c:pt idx="0">
                  <c:v>0.15</c:v>
                </c:pt>
                <c:pt idx="1">
                  <c:v>0.4</c:v>
                </c:pt>
                <c:pt idx="2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5-40E8-9B6B-7566F8903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3157184"/>
        <c:axId val="1773163424"/>
      </c:barChart>
      <c:catAx>
        <c:axId val="17731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63424"/>
        <c:crosses val="autoZero"/>
        <c:auto val="1"/>
        <c:lblAlgn val="ctr"/>
        <c:lblOffset val="100"/>
        <c:noMultiLvlLbl val="0"/>
      </c:catAx>
      <c:valAx>
        <c:axId val="17731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5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6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10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11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7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12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5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13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86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14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1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15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94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16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74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17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69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18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7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19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4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2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20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3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4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5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6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7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8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9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9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8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6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10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8466" y="36201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Light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Silver Edzőterem</a:t>
            </a:r>
            <a:endParaRPr lang="en-US" sz="4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64194" y="762151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Készítette: Dóczi Milán, Helembai Ádám, Bruder Milán</a:t>
            </a:r>
            <a:endParaRPr lang="en-US" sz="1950" b="1" dirty="0">
              <a:latin typeface="Bahnschrift" panose="020B0502040204020203" pitchFamily="34" charset="0"/>
            </a:endParaRPr>
          </a:p>
        </p:txBody>
      </p:sp>
      <p:pic>
        <p:nvPicPr>
          <p:cNvPr id="6" name="Kép 5" descr="A képen szöveg, Betűtípus, emblém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F0D03D-173B-B70B-6DF4-27CF3E901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585" r="-5024" b="-3200"/>
          <a:stretch/>
        </p:blipFill>
        <p:spPr>
          <a:xfrm>
            <a:off x="3366442" y="2205260"/>
            <a:ext cx="2965921" cy="3499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8356" y="57307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ásárlás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ának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Backend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0281" y="364413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26543" y="364413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Hitelesítés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67903" y="424552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426543" y="42338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ellenőrzés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67903" y="484690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426540" y="482365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 generálás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7903" y="544828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426541" y="54482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3" name="image25.png">
            <a:extLst>
              <a:ext uri="{FF2B5EF4-FFF2-40B4-BE49-F238E27FC236}">
                <a16:creationId xmlns:a16="http://schemas.microsoft.com/office/drawing/2014/main" id="{F72D10AC-D9DA-4860-8A36-9F1D6789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348167" y="1592495"/>
            <a:ext cx="6769176" cy="5454568"/>
          </a:xfrm>
          <a:prstGeom prst="rect">
            <a:avLst/>
          </a:prstGeom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ECB10A6B-55BB-9F75-AB96-F29F7A07BA77}"/>
              </a:ext>
            </a:extLst>
          </p:cNvPr>
          <p:cNvCxnSpPr>
            <a:cxnSpLocks/>
          </p:cNvCxnSpPr>
          <p:nvPr/>
        </p:nvCxnSpPr>
        <p:spPr>
          <a:xfrm flipV="1">
            <a:off x="2743546" y="1868080"/>
            <a:ext cx="4793335" cy="1974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25EB7B6B-2E70-A60A-0761-7ACAB03E03CF}"/>
              </a:ext>
            </a:extLst>
          </p:cNvPr>
          <p:cNvCxnSpPr>
            <a:cxnSpLocks/>
          </p:cNvCxnSpPr>
          <p:nvPr/>
        </p:nvCxnSpPr>
        <p:spPr>
          <a:xfrm flipV="1">
            <a:off x="3747552" y="4045178"/>
            <a:ext cx="3796951" cy="405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1D399C6-4596-CF68-181F-E703F7CC76ED}"/>
              </a:ext>
            </a:extLst>
          </p:cNvPr>
          <p:cNvCxnSpPr>
            <a:cxnSpLocks/>
          </p:cNvCxnSpPr>
          <p:nvPr/>
        </p:nvCxnSpPr>
        <p:spPr>
          <a:xfrm flipV="1">
            <a:off x="3500213" y="4858530"/>
            <a:ext cx="4129312" cy="186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36EA694E-0CE6-F1F1-1336-9D222747AA9E}"/>
              </a:ext>
            </a:extLst>
          </p:cNvPr>
          <p:cNvCxnSpPr>
            <a:cxnSpLocks/>
          </p:cNvCxnSpPr>
          <p:nvPr/>
        </p:nvCxnSpPr>
        <p:spPr>
          <a:xfrm>
            <a:off x="3279042" y="5675666"/>
            <a:ext cx="4426683" cy="858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8518" y="214863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vásárlás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oldalról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4456" y="3899005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69818" y="389900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típus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kiválasztása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9645" y="452607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069818" y="450167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Adatok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küldése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backendnek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9645" y="512745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69817" y="51273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Sikeres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/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hibás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9645" y="575324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69818" y="573003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Értesítések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megjelenítése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image7.png">
            <a:extLst>
              <a:ext uri="{FF2B5EF4-FFF2-40B4-BE49-F238E27FC236}">
                <a16:creationId xmlns:a16="http://schemas.microsoft.com/office/drawing/2014/main" id="{6AE51C0A-1256-4ACB-BEFA-D7F68BC1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15200" y="2767351"/>
            <a:ext cx="6964910" cy="3818327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01A3B8D8-7F89-03A3-D547-C0A244D87AB3}"/>
              </a:ext>
            </a:extLst>
          </p:cNvPr>
          <p:cNvCxnSpPr>
            <a:cxnSpLocks/>
          </p:cNvCxnSpPr>
          <p:nvPr/>
        </p:nvCxnSpPr>
        <p:spPr>
          <a:xfrm flipV="1">
            <a:off x="4133839" y="3276600"/>
            <a:ext cx="3326013" cy="845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CDDD7B5-79EF-3798-ED60-5E6863C00040}"/>
              </a:ext>
            </a:extLst>
          </p:cNvPr>
          <p:cNvCxnSpPr>
            <a:cxnSpLocks/>
          </p:cNvCxnSpPr>
          <p:nvPr/>
        </p:nvCxnSpPr>
        <p:spPr>
          <a:xfrm flipV="1">
            <a:off x="4762725" y="4248692"/>
            <a:ext cx="2697127" cy="472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473B65A9-7461-D0DD-9D6D-C147643D3599}"/>
              </a:ext>
            </a:extLst>
          </p:cNvPr>
          <p:cNvCxnSpPr>
            <a:cxnSpLocks/>
          </p:cNvCxnSpPr>
          <p:nvPr/>
        </p:nvCxnSpPr>
        <p:spPr>
          <a:xfrm flipV="1">
            <a:off x="4842927" y="4848078"/>
            <a:ext cx="2700873" cy="47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9514FDD-64F3-C787-E3F1-12EBD92A8B18}"/>
              </a:ext>
            </a:extLst>
          </p:cNvPr>
          <p:cNvCxnSpPr>
            <a:cxnSpLocks/>
          </p:cNvCxnSpPr>
          <p:nvPr/>
        </p:nvCxnSpPr>
        <p:spPr>
          <a:xfrm flipV="1">
            <a:off x="4349455" y="5753246"/>
            <a:ext cx="3194345" cy="195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3749" y="12855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01345" y="2533649"/>
            <a:ext cx="5076908" cy="1190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spcAft>
                <a:spcPts val="1800"/>
              </a:spcAft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Szükséges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weboldal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eléréséhez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Okostelefon</a:t>
            </a:r>
            <a:endParaRPr lang="hu-HU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Asztali számítógép</a:t>
            </a:r>
            <a:endParaRPr lang="en-US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Tablet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035" y="442710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Kompatibilis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böngészők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Brave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Google Chrome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Vivaldi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Safari(IOS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MacOS)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2052" name="Picture 4" descr="24 IoT Devices Connecting the World | Built In">
            <a:extLst>
              <a:ext uri="{FF2B5EF4-FFF2-40B4-BE49-F238E27FC236}">
                <a16:creationId xmlns:a16="http://schemas.microsoft.com/office/drawing/2014/main" id="{4638C397-EA47-7FA0-7C64-DB4D7CA9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53" y="2359804"/>
            <a:ext cx="7027333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5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49505" y="4953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30793" y="2678072"/>
            <a:ext cx="4379458" cy="139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Funkciók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30792" y="3066215"/>
            <a:ext cx="4379458" cy="139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8" name="image9.png">
            <a:extLst>
              <a:ext uri="{FF2B5EF4-FFF2-40B4-BE49-F238E27FC236}">
                <a16:creationId xmlns:a16="http://schemas.microsoft.com/office/drawing/2014/main" id="{9F5E41E1-7C73-450A-85D1-929511BC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34156" y="2094892"/>
            <a:ext cx="8401279" cy="4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434" y="73902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23154" y="267807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47999" y="26370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23154" y="349858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  <p:txBody>
          <a:bodyPr/>
          <a:lstStyle/>
          <a:p>
            <a:r>
              <a:rPr lang="hu-HU" dirty="0"/>
              <a:t> </a:t>
            </a:r>
          </a:p>
        </p:txBody>
      </p:sp>
      <p:sp>
        <p:nvSpPr>
          <p:cNvPr id="7" name="Text 4"/>
          <p:cNvSpPr/>
          <p:nvPr/>
        </p:nvSpPr>
        <p:spPr>
          <a:xfrm>
            <a:off x="1647998" y="26370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4.png">
            <a:extLst>
              <a:ext uri="{FF2B5EF4-FFF2-40B4-BE49-F238E27FC236}">
                <a16:creationId xmlns:a16="http://schemas.microsoft.com/office/drawing/2014/main" id="{47BD057F-5730-461E-A517-2DC8A417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886841" y="1930585"/>
            <a:ext cx="6989125" cy="336427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2B6B4C-F3AB-C44E-B899-10E51FC2A16E}"/>
              </a:ext>
            </a:extLst>
          </p:cNvPr>
          <p:cNvSpPr txBox="1"/>
          <p:nvPr/>
        </p:nvSpPr>
        <p:spPr>
          <a:xfrm>
            <a:off x="1647998" y="3403370"/>
            <a:ext cx="7315200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Kívánt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megvás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á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rlása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0C0070-0427-F39A-8862-A8211EEEA188}"/>
              </a:ext>
            </a:extLst>
          </p:cNvPr>
          <p:cNvSpPr txBox="1"/>
          <p:nvPr/>
        </p:nvSpPr>
        <p:spPr>
          <a:xfrm>
            <a:off x="1647998" y="4489472"/>
            <a:ext cx="7315200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Megerősítés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vásárlásról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20C44D4-3F4A-52AA-05CB-1FBF99093E22}"/>
              </a:ext>
            </a:extLst>
          </p:cNvPr>
          <p:cNvCxnSpPr/>
          <p:nvPr/>
        </p:nvCxnSpPr>
        <p:spPr>
          <a:xfrm>
            <a:off x="3046684" y="3985846"/>
            <a:ext cx="0" cy="486991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3">
            <a:extLst>
              <a:ext uri="{FF2B5EF4-FFF2-40B4-BE49-F238E27FC236}">
                <a16:creationId xmlns:a16="http://schemas.microsoft.com/office/drawing/2014/main" id="{7FC34D16-BCAD-B8C8-D6BA-3BA32F16FE32}"/>
              </a:ext>
            </a:extLst>
          </p:cNvPr>
          <p:cNvSpPr/>
          <p:nvPr/>
        </p:nvSpPr>
        <p:spPr>
          <a:xfrm>
            <a:off x="1223154" y="455848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  <p:txBody>
          <a:bodyPr/>
          <a:lstStyle/>
          <a:p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38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/>
      <p:bldP spid="11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3523" y="1097617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53523" y="267807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378368" y="26370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53523" y="34528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368971" y="3452816"/>
            <a:ext cx="6099929" cy="50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Képek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az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edzőteremről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15.png">
            <a:extLst>
              <a:ext uri="{FF2B5EF4-FFF2-40B4-BE49-F238E27FC236}">
                <a16:creationId xmlns:a16="http://schemas.microsoft.com/office/drawing/2014/main" id="{22C14FAC-D5E6-49D3-9EAB-CF0EE225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663622" y="3953704"/>
            <a:ext cx="8786206" cy="41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235" y="60418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9061" y="247777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051" y="24478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r>
              <a:rPr lang="hu-HU" sz="28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8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6240" y="341381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43906" y="3395698"/>
            <a:ext cx="1018908" cy="44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Név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		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9.png">
            <a:extLst>
              <a:ext uri="{FF2B5EF4-FFF2-40B4-BE49-F238E27FC236}">
                <a16:creationId xmlns:a16="http://schemas.microsoft.com/office/drawing/2014/main" id="{5CDF34A7-0395-4CA7-8957-6A3C9AD79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07424" y="2378439"/>
            <a:ext cx="10398513" cy="494601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6C66220-D56E-D52B-1BB4-1728FD1880A3}"/>
              </a:ext>
            </a:extLst>
          </p:cNvPr>
          <p:cNvSpPr txBox="1"/>
          <p:nvPr/>
        </p:nvSpPr>
        <p:spPr>
          <a:xfrm>
            <a:off x="1110051" y="4004570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E-mail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F949535-3655-52E2-BD74-7911D35ADDED}"/>
              </a:ext>
            </a:extLst>
          </p:cNvPr>
          <p:cNvSpPr txBox="1"/>
          <p:nvPr/>
        </p:nvSpPr>
        <p:spPr>
          <a:xfrm>
            <a:off x="1110051" y="471204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  <a:endParaRPr lang="hu-HU" sz="22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A0180CE-ECBD-D081-907D-93BD2123570E}"/>
              </a:ext>
            </a:extLst>
          </p:cNvPr>
          <p:cNvSpPr txBox="1"/>
          <p:nvPr/>
        </p:nvSpPr>
        <p:spPr>
          <a:xfrm>
            <a:off x="1110051" y="5389518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Lakcím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515807B-B87F-E6A0-E9C3-89971DB1689A}"/>
              </a:ext>
            </a:extLst>
          </p:cNvPr>
          <p:cNvSpPr txBox="1"/>
          <p:nvPr/>
        </p:nvSpPr>
        <p:spPr>
          <a:xfrm>
            <a:off x="1110051" y="6049010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Születési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2F75EBA6-B140-B5E0-B615-F0758A8C233E}"/>
              </a:ext>
            </a:extLst>
          </p:cNvPr>
          <p:cNvSpPr txBox="1"/>
          <p:nvPr/>
        </p:nvSpPr>
        <p:spPr>
          <a:xfrm>
            <a:off x="1143906" y="6765582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Telefonszám</a:t>
            </a:r>
            <a:endParaRPr lang="hu-HU" sz="2200" dirty="0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3558A95A-920F-FA9B-03A0-879EF6562A71}"/>
              </a:ext>
            </a:extLst>
          </p:cNvPr>
          <p:cNvSpPr/>
          <p:nvPr/>
        </p:nvSpPr>
        <p:spPr>
          <a:xfrm>
            <a:off x="766240" y="409135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0856658-3CBA-3D95-74D6-0FFD01055BA4}"/>
              </a:ext>
            </a:extLst>
          </p:cNvPr>
          <p:cNvSpPr/>
          <p:nvPr/>
        </p:nvSpPr>
        <p:spPr>
          <a:xfrm>
            <a:off x="766240" y="475095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31E03C35-0F97-8E3A-6408-DD17C9D3413D}"/>
              </a:ext>
            </a:extLst>
          </p:cNvPr>
          <p:cNvSpPr/>
          <p:nvPr/>
        </p:nvSpPr>
        <p:spPr>
          <a:xfrm>
            <a:off x="766240" y="541054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A639BE71-CF4B-2BF6-9122-B491C022FC5C}"/>
              </a:ext>
            </a:extLst>
          </p:cNvPr>
          <p:cNvSpPr/>
          <p:nvPr/>
        </p:nvSpPr>
        <p:spPr>
          <a:xfrm>
            <a:off x="766240" y="611802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9E65B988-F3E9-0B03-EAEC-183D7B1AEF19}"/>
              </a:ext>
            </a:extLst>
          </p:cNvPr>
          <p:cNvSpPr/>
          <p:nvPr/>
        </p:nvSpPr>
        <p:spPr>
          <a:xfrm>
            <a:off x="766240" y="678522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96369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11" grpId="0"/>
      <p:bldP spid="14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467" y="70439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55086" y="213641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763561" y="20927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hu-HU" sz="24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4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55086" y="300953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843170" y="3009532"/>
            <a:ext cx="1469314" cy="431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</a:t>
            </a:r>
            <a:r>
              <a:rPr lang="hu-HU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-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mail</a:t>
            </a:r>
            <a:r>
              <a:rPr lang="hu-HU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D5D07281-812D-416A-953D-477A03A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409897" y="2630554"/>
            <a:ext cx="10850954" cy="510374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5254AF06-485C-BC26-AE9E-DC70FC0C948D}"/>
              </a:ext>
            </a:extLst>
          </p:cNvPr>
          <p:cNvSpPr txBox="1"/>
          <p:nvPr/>
        </p:nvSpPr>
        <p:spPr>
          <a:xfrm>
            <a:off x="1763561" y="3682782"/>
            <a:ext cx="8094784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635742F-2BE4-41BD-8D6A-DCB91607A50D}"/>
              </a:ext>
            </a:extLst>
          </p:cNvPr>
          <p:cNvSpPr/>
          <p:nvPr/>
        </p:nvSpPr>
        <p:spPr>
          <a:xfrm>
            <a:off x="1255086" y="380169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13387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2294" y="1110811"/>
            <a:ext cx="7381875" cy="777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Admin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8756" y="261215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533195" y="261215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22237" y="333939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533194" y="333581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2237" y="40504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33195" y="4066624"/>
            <a:ext cx="591417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QR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kód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adataihoz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EDF63B8-4323-4F4C-86FF-ECF3B0341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60" y="1992259"/>
            <a:ext cx="8792403" cy="4245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3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Projekt</a:t>
            </a:r>
            <a:r>
              <a:rPr lang="hu-HU" sz="44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feladat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ainak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beosztása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graphicFrame>
        <p:nvGraphicFramePr>
          <p:cNvPr id="9" name="Tartalom helye 5">
            <a:extLst>
              <a:ext uri="{FF2B5EF4-FFF2-40B4-BE49-F238E27FC236}">
                <a16:creationId xmlns:a16="http://schemas.microsoft.com/office/drawing/2014/main" id="{B936F75E-7B87-4E86-BEF6-374DA6062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681604"/>
              </p:ext>
            </p:extLst>
          </p:nvPr>
        </p:nvGraphicFramePr>
        <p:xfrm>
          <a:off x="2112882" y="260569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83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041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4" name="Shape 1"/>
          <p:cNvSpPr/>
          <p:nvPr/>
        </p:nvSpPr>
        <p:spPr>
          <a:xfrm>
            <a:off x="6367462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19161" y="2232660"/>
            <a:ext cx="306169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Témaválasztás indoklása</a:t>
            </a:r>
          </a:p>
        </p:txBody>
      </p:sp>
      <p:sp>
        <p:nvSpPr>
          <p:cNvPr id="6" name="Text 3"/>
          <p:cNvSpPr/>
          <p:nvPr/>
        </p:nvSpPr>
        <p:spPr>
          <a:xfrm>
            <a:off x="6619161" y="3083004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Egészséges életmód 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fenntartása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9161" y="3976925"/>
            <a:ext cx="3061692" cy="805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Testmozgás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pozitív </a:t>
            </a:r>
          </a:p>
          <a:p>
            <a:pPr algn="l">
              <a:lnSpc>
                <a:spcPts val="3150"/>
              </a:lnSpc>
              <a:buSzPct val="100000"/>
            </a:pP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hatásainak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bemutatása</a:t>
            </a:r>
          </a:p>
          <a:p>
            <a:pPr algn="l">
              <a:lnSpc>
                <a:spcPts val="3150"/>
              </a:lnSpc>
              <a:buSzPct val="100000"/>
            </a:pPr>
            <a:endParaRPr lang="hu-HU" sz="1950" dirty="0">
              <a:solidFill>
                <a:schemeClr val="bg1"/>
              </a:solidFill>
              <a:latin typeface="Bahnschrift" panose="020B0502040204020203" pitchFamily="34" charset="0"/>
              <a:ea typeface="Raleway Medium" pitchFamily="34" charset="-122"/>
              <a:cs typeface="Raleway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249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35947" y="223266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Célkitűzés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31363" y="2777550"/>
            <a:ext cx="3313390" cy="50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  <a:buSzPct val="100000"/>
            </a:pP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 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</a:t>
            </a:r>
            <a:r>
              <a:rPr lang="en-US" sz="1950" b="1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lkalmazhatóság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a jövőben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1363" y="3328332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Letisztult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megjele</a:t>
            </a:r>
            <a:r>
              <a:rPr lang="hu-HU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nítés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31363" y="3804999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dmin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és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felhasználói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b="1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élmény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fejlesztése</a:t>
            </a:r>
            <a:endParaRPr lang="en-US" sz="19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5432286"/>
            <a:ext cx="7381875" cy="1897975"/>
          </a:xfrm>
          <a:prstGeom prst="roundRect">
            <a:avLst>
              <a:gd name="adj" fmla="val 1989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19161" y="5679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Célközönség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19161" y="6179820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</a:rPr>
              <a:t>Társadalom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</a:rPr>
              <a:t> minden </a:t>
            </a:r>
            <a:r>
              <a:rPr lang="hu-HU" sz="1950" dirty="0" err="1">
                <a:solidFill>
                  <a:schemeClr val="bg1"/>
                </a:solidFill>
                <a:latin typeface="Bahnschrift" panose="020B0502040204020203" pitchFamily="34" charset="0"/>
              </a:rPr>
              <a:t>rétege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</a:rPr>
              <a:t>(gyermek, nyugdíjas, stb.)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619161" y="66708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Sportlétesítmények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462B1C0-6068-438C-8130-9A2564B4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Források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D9EB272-B471-4D20-A0A4-0032510730FA}"/>
              </a:ext>
            </a:extLst>
          </p:cNvPr>
          <p:cNvSpPr/>
          <p:nvPr/>
        </p:nvSpPr>
        <p:spPr>
          <a:xfrm>
            <a:off x="2081213" y="3065206"/>
            <a:ext cx="104679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https://upload.wikimedia.org/wikipedia/commons/9/9a/Visual_Studio_Code_1.35_icon.svg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https://www.drupal.org/project/next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https://www.ovhcloud.com/asia/learn/what-is-mysql/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https://upload.wikimedia.org/wikipedia/en/thumb/7/78/XAMPP_logo.svg/1200px-XAMPP_logo.svg.png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https://medium.com/@mpmekita/prisma-orm-89f689fdc9a5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https://webkul.com/blog/tailwind-css-best-practices/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https://en.wikipedia.org/wiki/Node.js#/media/File:Node.js_logo.svg</a:t>
            </a:r>
          </a:p>
        </p:txBody>
      </p:sp>
    </p:spTree>
    <p:extLst>
      <p:ext uri="{BB962C8B-B14F-4D97-AF65-F5344CB8AC3E}">
        <p14:creationId xmlns:p14="http://schemas.microsoft.com/office/powerpoint/2010/main" val="199559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25001587-F00E-42DD-901F-ACA845623B1E}"/>
              </a:ext>
            </a:extLst>
          </p:cNvPr>
          <p:cNvSpPr/>
          <p:nvPr/>
        </p:nvSpPr>
        <p:spPr>
          <a:xfrm>
            <a:off x="4204243" y="659368"/>
            <a:ext cx="6221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Köszönjük szépen a figyelmet!</a:t>
            </a:r>
          </a:p>
        </p:txBody>
      </p:sp>
      <p:pic>
        <p:nvPicPr>
          <p:cNvPr id="1026" name="Picture 2" descr="Types of Computers | GeeksforGeeks">
            <a:extLst>
              <a:ext uri="{FF2B5EF4-FFF2-40B4-BE49-F238E27FC236}">
                <a16:creationId xmlns:a16="http://schemas.microsoft.com/office/drawing/2014/main" id="{F20D4E4F-60F4-24F6-35A2-D2A6259E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23" y="1467724"/>
            <a:ext cx="8587752" cy="61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78355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Fejlesztés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folyamata: Eszközök</a:t>
            </a:r>
          </a:p>
        </p:txBody>
      </p:sp>
      <p:sp>
        <p:nvSpPr>
          <p:cNvPr id="4" name="Shape 1"/>
          <p:cNvSpPr/>
          <p:nvPr/>
        </p:nvSpPr>
        <p:spPr>
          <a:xfrm>
            <a:off x="881063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99141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Tech Stack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Next.JS, Node JS, Prisma, Tailwind CSS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29401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47479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47479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Visual Studio Code, MySQL (XAMPP)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45603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99141" y="5542478"/>
            <a:ext cx="390179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Kiterjesztett funkcionalitás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604313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Adatbázis</a:t>
            </a:r>
            <a:r>
              <a:rPr lang="hu-HU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kezelé</a:t>
            </a:r>
            <a:r>
              <a:rPr lang="hu-HU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</a:t>
            </a: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, felhasználói élmény fejlesztése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0240A66-853E-4C50-846E-90BA6BDDD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59" y="395384"/>
            <a:ext cx="2266401" cy="1388171"/>
          </a:xfrm>
          <a:prstGeom prst="rect">
            <a:avLst/>
          </a:prstGeom>
          <a:solidFill>
            <a:schemeClr val="bg1">
              <a:alpha val="98000"/>
            </a:schemeClr>
          </a:solidFill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316DB1B-A2B6-49CF-8CF3-7B0F30B3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50" y="2330141"/>
            <a:ext cx="2817845" cy="12076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B19564A-0EF9-4386-9300-7EA35AB60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10" y="4114800"/>
            <a:ext cx="1480527" cy="148052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4D3F0B-40B1-46F5-9B88-48AA7F37D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33" y="6306293"/>
            <a:ext cx="1292552" cy="1305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8CB0B77-23FE-461D-8439-DA03A4F154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3" y="4165261"/>
            <a:ext cx="1325563" cy="132556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4617E5B-9893-4BB6-83EA-C34FC2FFE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2" y="395384"/>
            <a:ext cx="2138426" cy="139850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55D2E98-8557-4B22-A57F-139DD608E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27" y="2351964"/>
            <a:ext cx="2415296" cy="12076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871" y="442464"/>
            <a:ext cx="60360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Adatbázis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felépítése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757" y="5400682"/>
            <a:ext cx="4759922" cy="21263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55" y="217616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tábla</a:t>
            </a: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6355" y="252585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Azonosító, alkalmak, cím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6355" y="292876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Felhasználói kapcsolatok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15200" y="282891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Születési dátum, cím, telefonszám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98B15F5-EA08-4FC4-882F-2226020E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5A125486-70AB-4F98-86EC-5E067728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21072" y="3529153"/>
            <a:ext cx="6114415" cy="1596390"/>
          </a:xfrm>
          <a:prstGeom prst="rect">
            <a:avLst/>
          </a:prstGeom>
        </p:spPr>
      </p:pic>
      <p:pic>
        <p:nvPicPr>
          <p:cNvPr id="12" name="image1.png">
            <a:extLst>
              <a:ext uri="{FF2B5EF4-FFF2-40B4-BE49-F238E27FC236}">
                <a16:creationId xmlns:a16="http://schemas.microsoft.com/office/drawing/2014/main" id="{7F73C77A-A9AA-44F6-A22B-E4A904EA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50380" y="3462590"/>
            <a:ext cx="7165183" cy="1639893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1C4D21A7-0E8E-B5FE-4555-F3287786EE23}"/>
              </a:ext>
            </a:extLst>
          </p:cNvPr>
          <p:cNvSpPr/>
          <p:nvPr/>
        </p:nvSpPr>
        <p:spPr>
          <a:xfrm>
            <a:off x="756354" y="5400682"/>
            <a:ext cx="2797373" cy="77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</a:rPr>
              <a:t>Táblák kapcsolata: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chemeClr val="bg1"/>
                </a:solidFill>
                <a:latin typeface="Bahnschrift" panose="020B0502040204020203" pitchFamily="34" charset="0"/>
              </a:rPr>
              <a:t>Egy-több kapcsolat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4745EF8C-C800-D634-CF31-7CEE609BCBCC}"/>
              </a:ext>
            </a:extLst>
          </p:cNvPr>
          <p:cNvSpPr/>
          <p:nvPr/>
        </p:nvSpPr>
        <p:spPr>
          <a:xfrm>
            <a:off x="7315200" y="198148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tábla</a:t>
            </a: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63853921-56C8-3264-5724-038688ECC0E3}"/>
              </a:ext>
            </a:extLst>
          </p:cNvPr>
          <p:cNvSpPr/>
          <p:nvPr/>
        </p:nvSpPr>
        <p:spPr>
          <a:xfrm>
            <a:off x="7315200" y="236889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Név, email, </a:t>
            </a: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jelszó</a:t>
            </a:r>
            <a:endParaRPr lang="en-US" sz="19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695206"/>
            <a:ext cx="7107793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API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Útvonalak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áttekintése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1718310"/>
            <a:ext cx="7381875" cy="5815965"/>
          </a:xfrm>
          <a:prstGeom prst="roundRect">
            <a:avLst>
              <a:gd name="adj" fmla="val 61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5083" y="1725930"/>
            <a:ext cx="7366635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4160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Útvonal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59629" y="1877020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Kérés típusa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01287" y="1877020"/>
            <a:ext cx="1598771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Paraméterek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42946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Válasz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75083" y="2793444"/>
            <a:ext cx="7366635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4160" y="2944535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/berlet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59629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GET, POST, PATCH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1288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userID, title, alkalom, ID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42946" y="2944535"/>
            <a:ext cx="135969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Berlet, Object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75083" y="3860959"/>
            <a:ext cx="7366635" cy="2980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4160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/user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59629" y="401204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GET, POST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01288" y="4012049"/>
            <a:ext cx="1355884" cy="267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email, password, name, birthDate, adress, phoneNumber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42946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083" y="6841808"/>
            <a:ext cx="73666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4160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/users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59629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301288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42946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 list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963EFF34-ECA9-434F-A7E3-26104AC8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202394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7999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87897" y="3799999"/>
            <a:ext cx="38291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Adatfogadás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átalakítás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67462" y="442738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987897" y="44158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titkosítás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67462" y="50027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987897" y="5002768"/>
            <a:ext cx="355532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 létrehozása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66781" y="556863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987897" y="5576166"/>
            <a:ext cx="312074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hu-HU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(pl. használatban lévő email vagy telefonszám)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3" name="image6.png">
            <a:extLst>
              <a:ext uri="{FF2B5EF4-FFF2-40B4-BE49-F238E27FC236}">
                <a16:creationId xmlns:a16="http://schemas.microsoft.com/office/drawing/2014/main" id="{F6E92A60-658C-42A8-ADEC-66072D95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8132" y="748497"/>
            <a:ext cx="5927022" cy="6452691"/>
          </a:xfrm>
          <a:prstGeom prst="rect">
            <a:avLst/>
          </a:prstGeom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0821D04-982F-3019-CC0D-50C10E40F50D}"/>
              </a:ext>
            </a:extLst>
          </p:cNvPr>
          <p:cNvCxnSpPr>
            <a:cxnSpLocks/>
          </p:cNvCxnSpPr>
          <p:nvPr/>
        </p:nvCxnSpPr>
        <p:spPr>
          <a:xfrm flipH="1" flipV="1">
            <a:off x="4174586" y="1799278"/>
            <a:ext cx="2219963" cy="2023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6617E6D-12C0-1EEF-A844-F16EC7B1F3F0}"/>
              </a:ext>
            </a:extLst>
          </p:cNvPr>
          <p:cNvCxnSpPr>
            <a:cxnSpLocks/>
          </p:cNvCxnSpPr>
          <p:nvPr/>
        </p:nvCxnSpPr>
        <p:spPr>
          <a:xfrm flipH="1" flipV="1">
            <a:off x="4436410" y="2618621"/>
            <a:ext cx="1946242" cy="1834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1EE63A2A-FDB4-1321-F155-5AA6B3E23267}"/>
              </a:ext>
            </a:extLst>
          </p:cNvPr>
          <p:cNvCxnSpPr>
            <a:cxnSpLocks/>
          </p:cNvCxnSpPr>
          <p:nvPr/>
        </p:nvCxnSpPr>
        <p:spPr>
          <a:xfrm flipH="1" flipV="1">
            <a:off x="3308279" y="3289556"/>
            <a:ext cx="3059183" cy="17694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DD65EDB-2A95-079E-EADF-8CCA0FC5F2B6}"/>
              </a:ext>
            </a:extLst>
          </p:cNvPr>
          <p:cNvCxnSpPr>
            <a:cxnSpLocks/>
          </p:cNvCxnSpPr>
          <p:nvPr/>
        </p:nvCxnSpPr>
        <p:spPr>
          <a:xfrm flipH="1" flipV="1">
            <a:off x="5225538" y="5352455"/>
            <a:ext cx="1144324" cy="290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89666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11479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2775" y="322356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855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validálás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67462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482775" y="432107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85541" y="4271129"/>
            <a:ext cx="318777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-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adatkezelés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67462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82775" y="540138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85541" y="5341025"/>
            <a:ext cx="41373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Adatok elküldése backendre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482775" y="64712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85541" y="6410920"/>
            <a:ext cx="30471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55F1AB3-BBF2-437B-9976-9615382A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7" name="image12.png">
            <a:extLst>
              <a:ext uri="{FF2B5EF4-FFF2-40B4-BE49-F238E27FC236}">
                <a16:creationId xmlns:a16="http://schemas.microsoft.com/office/drawing/2014/main" id="{45CBC534-1115-475C-A463-C5426D50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0011" y="578630"/>
            <a:ext cx="4110974" cy="1246995"/>
          </a:xfrm>
          <a:prstGeom prst="rect">
            <a:avLst/>
          </a:prstGeom>
        </p:spPr>
      </p:pic>
      <p:pic>
        <p:nvPicPr>
          <p:cNvPr id="18" name="image21.png">
            <a:extLst>
              <a:ext uri="{FF2B5EF4-FFF2-40B4-BE49-F238E27FC236}">
                <a16:creationId xmlns:a16="http://schemas.microsoft.com/office/drawing/2014/main" id="{D99053C3-F721-4C2E-A13F-C14EFD58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4671" y="2346206"/>
            <a:ext cx="4297924" cy="4549220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D329EEA8-B937-97A7-EAA5-A7B14861DFE7}"/>
              </a:ext>
            </a:extLst>
          </p:cNvPr>
          <p:cNvCxnSpPr>
            <a:cxnSpLocks/>
          </p:cNvCxnSpPr>
          <p:nvPr/>
        </p:nvCxnSpPr>
        <p:spPr>
          <a:xfrm flipH="1" flipV="1">
            <a:off x="4140485" y="1520897"/>
            <a:ext cx="2325387" cy="165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04B3B7DC-DAC9-AE8D-6E53-A4C77113758E}"/>
              </a:ext>
            </a:extLst>
          </p:cNvPr>
          <p:cNvCxnSpPr>
            <a:cxnSpLocks/>
          </p:cNvCxnSpPr>
          <p:nvPr/>
        </p:nvCxnSpPr>
        <p:spPr>
          <a:xfrm flipH="1" flipV="1">
            <a:off x="2961703" y="2434803"/>
            <a:ext cx="3388381" cy="1894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68B0B60C-3E78-6170-D5C2-7C1373721759}"/>
              </a:ext>
            </a:extLst>
          </p:cNvPr>
          <p:cNvCxnSpPr>
            <a:cxnSpLocks/>
          </p:cNvCxnSpPr>
          <p:nvPr/>
        </p:nvCxnSpPr>
        <p:spPr>
          <a:xfrm flipH="1" flipV="1">
            <a:off x="3513762" y="3741589"/>
            <a:ext cx="2864512" cy="16334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4DFBC93C-0254-AC21-EA65-B3BCDEB18E3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209794" y="6376051"/>
            <a:ext cx="4157668" cy="231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7381" y="200331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Backend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7381" y="37793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65118" y="3751796"/>
            <a:ext cx="387465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Adatkinyerés és ellenőrzés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20369" y="433175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965118" y="4344817"/>
            <a:ext cx="34512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Biztonsági ellenőrzések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369" y="493248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977736" y="4930742"/>
            <a:ext cx="495812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 előkészítése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hu-HU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</a:rPr>
              <a:t>(pl. hibás jelszó, nem létező felhasználó)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A53D76-7D7B-4E3E-B66C-A5D72FF3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17.png">
            <a:extLst>
              <a:ext uri="{FF2B5EF4-FFF2-40B4-BE49-F238E27FC236}">
                <a16:creationId xmlns:a16="http://schemas.microsoft.com/office/drawing/2014/main" id="{DE3DE450-1B0F-44D3-8C48-C280E181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03595" y="1971333"/>
            <a:ext cx="7584766" cy="3797503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A53D5921-C8DC-9E7A-EB54-574F227AEC54}"/>
              </a:ext>
            </a:extLst>
          </p:cNvPr>
          <p:cNvCxnSpPr>
            <a:cxnSpLocks/>
          </p:cNvCxnSpPr>
          <p:nvPr/>
        </p:nvCxnSpPr>
        <p:spPr>
          <a:xfrm flipV="1">
            <a:off x="4397339" y="2599362"/>
            <a:ext cx="2917861" cy="1375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64BDEA7-328F-1F90-0BCF-B6E9BA8AEB31}"/>
              </a:ext>
            </a:extLst>
          </p:cNvPr>
          <p:cNvCxnSpPr>
            <a:cxnSpLocks/>
          </p:cNvCxnSpPr>
          <p:nvPr/>
        </p:nvCxnSpPr>
        <p:spPr>
          <a:xfrm flipV="1">
            <a:off x="3976508" y="3287102"/>
            <a:ext cx="3350473" cy="1251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7529ADB-0F7E-9490-4A3E-6CA28169956E}"/>
              </a:ext>
            </a:extLst>
          </p:cNvPr>
          <p:cNvCxnSpPr>
            <a:cxnSpLocks/>
          </p:cNvCxnSpPr>
          <p:nvPr/>
        </p:nvCxnSpPr>
        <p:spPr>
          <a:xfrm flipV="1">
            <a:off x="4000647" y="4428162"/>
            <a:ext cx="3342823" cy="139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4C3F6237-203D-6553-A151-B2DC4FCD2DC6}"/>
              </a:ext>
            </a:extLst>
          </p:cNvPr>
          <p:cNvCxnSpPr>
            <a:cxnSpLocks/>
          </p:cNvCxnSpPr>
          <p:nvPr/>
        </p:nvCxnSpPr>
        <p:spPr>
          <a:xfrm>
            <a:off x="5440052" y="5156999"/>
            <a:ext cx="1886929" cy="449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Frontend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031093"/>
            <a:ext cx="566380" cy="566261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6375" y="3147900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validáció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81063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996375" y="432107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99141" y="427112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96375" y="540138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5341025"/>
            <a:ext cx="35013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Adatküldés backendnek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81063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996375" y="64712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99141" y="64109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7" name="image10.png">
            <a:extLst>
              <a:ext uri="{FF2B5EF4-FFF2-40B4-BE49-F238E27FC236}">
                <a16:creationId xmlns:a16="http://schemas.microsoft.com/office/drawing/2014/main" id="{60BF92A0-339D-4482-BC33-CCF806C7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28951" y="1375897"/>
            <a:ext cx="7177808" cy="5902176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029E73F7-41A6-E6A7-E2A9-46253C1523C5}"/>
              </a:ext>
            </a:extLst>
          </p:cNvPr>
          <p:cNvCxnSpPr>
            <a:cxnSpLocks/>
          </p:cNvCxnSpPr>
          <p:nvPr/>
        </p:nvCxnSpPr>
        <p:spPr>
          <a:xfrm flipV="1">
            <a:off x="3565133" y="3115990"/>
            <a:ext cx="4059626" cy="260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C18AEDD-6CD1-3424-0D80-014E065C5B97}"/>
              </a:ext>
            </a:extLst>
          </p:cNvPr>
          <p:cNvCxnSpPr>
            <a:cxnSpLocks/>
          </p:cNvCxnSpPr>
          <p:nvPr/>
        </p:nvCxnSpPr>
        <p:spPr>
          <a:xfrm>
            <a:off x="3411969" y="4467880"/>
            <a:ext cx="4016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92DFD2C0-FF40-95B9-2722-7D9F2F6E86FC}"/>
              </a:ext>
            </a:extLst>
          </p:cNvPr>
          <p:cNvCxnSpPr>
            <a:cxnSpLocks/>
          </p:cNvCxnSpPr>
          <p:nvPr/>
        </p:nvCxnSpPr>
        <p:spPr>
          <a:xfrm flipV="1">
            <a:off x="4748212" y="4678681"/>
            <a:ext cx="2803294" cy="863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B1011AB6-4B93-E948-FD5A-932C6E375576}"/>
              </a:ext>
            </a:extLst>
          </p:cNvPr>
          <p:cNvCxnSpPr>
            <a:cxnSpLocks/>
          </p:cNvCxnSpPr>
          <p:nvPr/>
        </p:nvCxnSpPr>
        <p:spPr>
          <a:xfrm flipV="1">
            <a:off x="3223677" y="6585763"/>
            <a:ext cx="4571654" cy="48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535</Words>
  <Application>Microsoft Office PowerPoint</Application>
  <PresentationFormat>Egyéni</PresentationFormat>
  <Paragraphs>158</Paragraphs>
  <Slides>21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Bahnschrift SemiBold</vt:lpstr>
      <vt:lpstr>Bahnschrift SemiLight</vt:lpstr>
      <vt:lpstr>Bahnschrift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Bruder Milán</cp:lastModifiedBy>
  <cp:revision>30</cp:revision>
  <dcterms:created xsi:type="dcterms:W3CDTF">2025-04-29T07:23:54Z</dcterms:created>
  <dcterms:modified xsi:type="dcterms:W3CDTF">2025-05-28T20:20:52Z</dcterms:modified>
</cp:coreProperties>
</file>